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at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6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7480"/>
            <a:ext cx="113897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Project Nova: Final Model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098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August 26, 2025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1295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Executive Summary: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45200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baseline model provides a stable return of 12% with moderate risk.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3814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performance is highly sensitive to how we handle data outliers; a more aggressive approach could boost returns to 13.5% but also increases risk.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1190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Recommendation: We advise a final validation of the high-return alt_outlier scenario before full implementation.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172" y="481846"/>
            <a:ext cx="5086231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Final Review and Decision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3172" y="1379696"/>
            <a:ext cx="13404056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insights gained from the deep dive will be presented at a final review meeting.</a:t>
            </a:r>
            <a:endParaRPr lang="en-US" sz="13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3172" y="2054185"/>
            <a:ext cx="6488311" cy="648831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36537" y="2014776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meeting will be crucial for: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536537" y="2452807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Reviewing backtest results and risk assessments.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36537" y="2794516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Confirming the organization's risk tolerance.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7536537" y="3136225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Making a definitive decision on the final model implementation.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536537" y="3574256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aim to schedule this review for next week to ensure timely implementation.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9819" y="361355"/>
            <a:ext cx="9939576" cy="410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'Alternative Outlier' Scenario Offers Higher Returns at a Higher Risk</a:t>
            </a:r>
            <a:endParaRPr lang="en-US" sz="2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9819" y="1034653"/>
            <a:ext cx="13710761" cy="728364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437948" y="8318302"/>
            <a:ext cx="131326" cy="131326"/>
          </a:xfrm>
          <a:prstGeom prst="roundRect">
            <a:avLst>
              <a:gd name="adj" fmla="val 13926"/>
            </a:avLst>
          </a:prstGeom>
          <a:solidFill>
            <a:srgbClr val="282824"/>
          </a:solidFill>
          <a:ln/>
        </p:spPr>
      </p:sp>
      <p:sp>
        <p:nvSpPr>
          <p:cNvPr id="5" name="Text 2"/>
          <p:cNvSpPr/>
          <p:nvPr/>
        </p:nvSpPr>
        <p:spPr>
          <a:xfrm>
            <a:off x="6630233" y="8318302"/>
            <a:ext cx="608767" cy="131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Return (%)</a:t>
            </a:r>
            <a:endParaRPr lang="en-US" sz="1000" dirty="0"/>
          </a:p>
        </p:txBody>
      </p:sp>
      <p:sp>
        <p:nvSpPr>
          <p:cNvPr id="6" name="Shape 3"/>
          <p:cNvSpPr/>
          <p:nvPr/>
        </p:nvSpPr>
        <p:spPr>
          <a:xfrm>
            <a:off x="7391400" y="8318302"/>
            <a:ext cx="131326" cy="131326"/>
          </a:xfrm>
          <a:prstGeom prst="roundRect">
            <a:avLst>
              <a:gd name="adj" fmla="val 13926"/>
            </a:avLst>
          </a:prstGeom>
          <a:solidFill>
            <a:srgbClr val="57574F"/>
          </a:solidFill>
          <a:ln/>
        </p:spPr>
      </p:sp>
      <p:sp>
        <p:nvSpPr>
          <p:cNvPr id="7" name="Text 4"/>
          <p:cNvSpPr/>
          <p:nvPr/>
        </p:nvSpPr>
        <p:spPr>
          <a:xfrm>
            <a:off x="7583686" y="8318302"/>
            <a:ext cx="869156" cy="131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Risk (Volatility)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459819" y="8860393"/>
            <a:ext cx="13710761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Takeaway:</a:t>
            </a:r>
            <a:endParaRPr lang="en-US" sz="1000" dirty="0"/>
          </a:p>
        </p:txBody>
      </p:sp>
      <p:sp>
        <p:nvSpPr>
          <p:cNvPr id="9" name="Text 6"/>
          <p:cNvSpPr/>
          <p:nvPr/>
        </p:nvSpPr>
        <p:spPr>
          <a:xfrm>
            <a:off x="459819" y="9218414"/>
            <a:ext cx="13710761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chart above maps each model scenario by its risk and return. The alt_outlier scenario (top right) stands out for its high potential return but is also the most volatile, representing a classic risk/reward tradeoff.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11132701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Outlier Handling is the Most Critical Assumption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Takeaway: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22146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Changing how we fill missing data has a minor impact on our return forecast.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3066812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However, changing how we define and remove extreme data points has a major impact, significantly increasing expected returns.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5733"/>
            <a:ext cx="108026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Our Model Relies on Two Key Assumptions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18140"/>
            <a:ext cx="6407944" cy="2955608"/>
          </a:xfrm>
          <a:prstGeom prst="roundRect">
            <a:avLst>
              <a:gd name="adj" fmla="val 1151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3218140"/>
            <a:ext cx="60960" cy="2955608"/>
          </a:xfrm>
          <a:prstGeom prst="roundRect">
            <a:avLst>
              <a:gd name="adj" fmla="val 55814"/>
            </a:avLst>
          </a:prstGeom>
          <a:solidFill>
            <a:srgbClr val="282824"/>
          </a:solidFill>
          <a:ln/>
        </p:spPr>
      </p:sp>
      <p:sp>
        <p:nvSpPr>
          <p:cNvPr id="5" name="Text 3"/>
          <p:cNvSpPr/>
          <p:nvPr/>
        </p:nvSpPr>
        <p:spPr>
          <a:xfrm>
            <a:off x="1112044" y="3475434"/>
            <a:ext cx="43404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Assumption 1: Filling Missing Data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12044" y="3965853"/>
            <a:ext cx="58323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Method: We filled data gaps using the median value.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12044" y="4464844"/>
            <a:ext cx="58323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Risk: Low impact. While this could slightly bias results if data gaps aren't random, sensitivity testing shows this risk is minimal.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218140"/>
            <a:ext cx="6408063" cy="2955608"/>
          </a:xfrm>
          <a:prstGeom prst="roundRect">
            <a:avLst>
              <a:gd name="adj" fmla="val 1151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28548" y="3218140"/>
            <a:ext cx="60960" cy="2955608"/>
          </a:xfrm>
          <a:prstGeom prst="roundRect">
            <a:avLst>
              <a:gd name="adj" fmla="val 55814"/>
            </a:avLst>
          </a:prstGeom>
          <a:solidFill>
            <a:srgbClr val="282824"/>
          </a:solidFill>
          <a:ln/>
        </p:spPr>
      </p:sp>
      <p:sp>
        <p:nvSpPr>
          <p:cNvPr id="10" name="Text 8"/>
          <p:cNvSpPr/>
          <p:nvPr/>
        </p:nvSpPr>
        <p:spPr>
          <a:xfrm>
            <a:off x="7746802" y="3475434"/>
            <a:ext cx="42307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Assumption 2: Removing Outliers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46802" y="3965853"/>
            <a:ext cx="5832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Method: We removed data points more than 3 standard deviations from the average.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746802" y="4827746"/>
            <a:ext cx="58325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Risk: High impact. This rule is the single biggest driver of our high-return scenario. If we are too aggressive, we could be overestimating returns and underestimating true risk.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134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What This Means For You &amp; Recommended Next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458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Decision Implications: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2702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choice is between a moderate-risk, moderate-return baseline model and a high-risk, high-return alt_outlier model.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56904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primary risk is whether the "outliers" we are removing are truly noise or are indicators of rare but important market events.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245882"/>
            <a:ext cx="33992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Recommended Next Steps: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82702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Authorize a deep dive: Conduct a historical backtest of the alt_outlier scenario to see how it performs during market shocks.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99502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Define risk tolerance: Formally decide if a potential 1.5% return increase is worth the corresponding increase in volatility.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616303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Schedule a final review next week to discuss the backtest results and make a decision.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73987"/>
            <a:ext cx="73123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Understanding Data Outliers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2292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outliers are observations that lie an abnormal distance from other values in a random sample from a population. They can occur due to measurement errors, data entry errors, or they can be genuine, rare occurrences.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968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Properly identifying and handling outliers is crucial for accurate model performance and risk assessment.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6293"/>
            <a:ext cx="77625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Importance of Backtesting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3870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Backtesting is a crucial step in validating any financial model. It involves testing a strategy or model using historical data to determine its accuracy and profitability.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274701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449008"/>
            <a:ext cx="34335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Historical Data Application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93942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Apply the model to past market conditions.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16962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4274701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0" name="Text 8"/>
          <p:cNvSpPr/>
          <p:nvPr/>
        </p:nvSpPr>
        <p:spPr>
          <a:xfrm>
            <a:off x="5216962" y="4449008"/>
            <a:ext cx="3062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Performance Evaluation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16962" y="493942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Assess how the model would have performed.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640133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4274701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4" name="Text 12"/>
          <p:cNvSpPr/>
          <p:nvPr/>
        </p:nvSpPr>
        <p:spPr>
          <a:xfrm>
            <a:off x="9640133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Risk Assessment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40133" y="493942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Identify potential weaknesses and risks under various market shocks.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0904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thorough backtest helps build confidence in the model's robustness.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1836" y="315754"/>
            <a:ext cx="3011210" cy="358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Defining Risk Tolerance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401836" y="904042"/>
            <a:ext cx="13826728" cy="183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Risk tolerance is the degree of variability in investment returns that an investor is willing to withstand. It's a critical factor in making investment decisions.</a:t>
            </a:r>
            <a:endParaRPr lang="en-US" sz="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0147" y="1216819"/>
            <a:ext cx="10369987" cy="97269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59661" y="2837110"/>
            <a:ext cx="3110958" cy="388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Conservative Profile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2648703" y="8281286"/>
            <a:ext cx="3110958" cy="388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Low Risk Tolerance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870619" y="8281286"/>
            <a:ext cx="3110959" cy="388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High Risk Tolerance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4396025" y="5299952"/>
            <a:ext cx="2079157" cy="388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Stable Returns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155099" y="5105517"/>
            <a:ext cx="2079157" cy="7777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Volatile Returns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6729243" y="7697982"/>
            <a:ext cx="1171795" cy="15554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Risk-Return Tradeoff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6599620" y="6142503"/>
            <a:ext cx="1431041" cy="7777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Investment Goals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401836" y="11072932"/>
            <a:ext cx="13826728" cy="183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Formally defining our risk tolerance will guide the final decision on which model scenario to implement.</a:t>
            </a:r>
            <a:endParaRPr lang="en-US" sz="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505"/>
            <a:ext cx="120244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Next Steps: Deep Dive into Alt_Outlier Scenario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69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 ensure we make the most informed decision, the next phase will focus on a comprehensive analysis of the alt_outlier scenario.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534966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Detailed Backtest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15945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Simulate performance during historical market downturns and periods of high volatility.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534966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Sensitivity Analysis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5159454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Examine how small changes in outlier definition impact returns and risk.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534966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Scenario Planning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5159454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best-case and worst-case scenarios for the alt_outlier model.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2025-08-27T00:11:25Z</dcterms:created>
  <dcterms:modified xsi:type="dcterms:W3CDTF">2025-08-27T00:11:25Z</dcterms:modified>
</cp:coreProperties>
</file>